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7" r:id="rId3"/>
    <p:sldId id="258" r:id="rId4"/>
    <p:sldId id="312" r:id="rId5"/>
    <p:sldId id="300" r:id="rId6"/>
    <p:sldId id="310" r:id="rId7"/>
    <p:sldId id="259" r:id="rId8"/>
    <p:sldId id="304" r:id="rId9"/>
    <p:sldId id="311" r:id="rId10"/>
    <p:sldId id="307" r:id="rId11"/>
    <p:sldId id="305" r:id="rId12"/>
    <p:sldId id="299" r:id="rId13"/>
    <p:sldId id="301" r:id="rId14"/>
    <p:sldId id="298" r:id="rId15"/>
    <p:sldId id="308" r:id="rId16"/>
    <p:sldId id="309" r:id="rId17"/>
    <p:sldId id="306" r:id="rId18"/>
    <p:sldId id="297" r:id="rId19"/>
    <p:sldId id="260" r:id="rId20"/>
    <p:sldId id="261" r:id="rId21"/>
    <p:sldId id="262" r:id="rId22"/>
    <p:sldId id="263" r:id="rId23"/>
    <p:sldId id="303" r:id="rId24"/>
    <p:sldId id="26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7" autoAdjust="0"/>
    <p:restoredTop sz="94660"/>
  </p:normalViewPr>
  <p:slideViewPr>
    <p:cSldViewPr>
      <p:cViewPr varScale="1">
        <p:scale>
          <a:sx n="51" d="100"/>
          <a:sy n="51" d="100"/>
        </p:scale>
        <p:origin x="-106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Dr. Maher </a:t>
            </a:r>
            <a:r>
              <a:rPr lang="en-US" b="1" i="1" dirty="0" err="1" smtClean="0">
                <a:solidFill>
                  <a:srgbClr val="FFFF00"/>
                </a:solidFill>
              </a:rPr>
              <a:t>jabbar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salih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Medical oncologist </a:t>
            </a:r>
          </a:p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Al-</a:t>
            </a:r>
            <a:r>
              <a:rPr lang="en-US" b="1" i="1" dirty="0" err="1" smtClean="0">
                <a:solidFill>
                  <a:srgbClr val="FFFF00"/>
                </a:solidFill>
              </a:rPr>
              <a:t>basrah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onco</a:t>
            </a:r>
            <a:r>
              <a:rPr lang="en-US" b="1" i="1" dirty="0" smtClean="0">
                <a:solidFill>
                  <a:srgbClr val="FFFF00"/>
                </a:solidFill>
              </a:rPr>
              <a:t>. Centre </a:t>
            </a:r>
          </a:p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Lecturer at al-</a:t>
            </a:r>
            <a:r>
              <a:rPr lang="en-US" b="1" i="1" dirty="0" err="1" smtClean="0">
                <a:solidFill>
                  <a:srgbClr val="FFFF00"/>
                </a:solidFill>
              </a:rPr>
              <a:t>basrah</a:t>
            </a:r>
            <a:r>
              <a:rPr lang="en-US" b="1" i="1" dirty="0" smtClean="0">
                <a:solidFill>
                  <a:srgbClr val="FFFF00"/>
                </a:solidFill>
              </a:rPr>
              <a:t> medicine college</a:t>
            </a:r>
          </a:p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2021</a:t>
            </a:r>
          </a:p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Lecture :MM</a:t>
            </a:r>
            <a:endParaRPr lang="ar-IQ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81000"/>
            <a:ext cx="812482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466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16012"/>
            <a:ext cx="7239000" cy="46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710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077200" cy="944562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Clinical features</a:t>
            </a:r>
            <a:endParaRPr lang="ar-IQ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964" y="1066799"/>
            <a:ext cx="6955436" cy="581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8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5486400" cy="594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9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Diagnosis</a:t>
            </a:r>
            <a:r>
              <a:rPr lang="en-US" dirty="0" smtClean="0"/>
              <a:t>: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Diagnosis of myeloma requires two of the following </a:t>
            </a:r>
            <a:r>
              <a:rPr lang="en-US" dirty="0" smtClean="0"/>
              <a:t>criteria to </a:t>
            </a:r>
            <a:r>
              <a:rPr lang="en-US" dirty="0"/>
              <a:t>be fulfilled: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1-</a:t>
            </a:r>
            <a:r>
              <a:rPr lang="en-US" dirty="0" smtClean="0"/>
              <a:t>  </a:t>
            </a:r>
            <a:r>
              <a:rPr lang="en-US" dirty="0"/>
              <a:t>increased malignant plasma cells in the bone </a:t>
            </a:r>
            <a:r>
              <a:rPr lang="en-US" dirty="0" smtClean="0"/>
              <a:t>marrow(&gt;10%).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 serum </a:t>
            </a:r>
            <a:r>
              <a:rPr lang="en-US" dirty="0"/>
              <a:t>and/or urinary M-protein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3-</a:t>
            </a:r>
            <a:r>
              <a:rPr lang="en-US" dirty="0" smtClean="0"/>
              <a:t> skeletal </a:t>
            </a:r>
            <a:r>
              <a:rPr lang="en-US" dirty="0"/>
              <a:t>lytic lesions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289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456852"/>
            <a:ext cx="6215628" cy="459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07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24683"/>
            <a:ext cx="7907255" cy="429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131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 protein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176463"/>
            <a:ext cx="28575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224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renal failure : 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Paraprotein</a:t>
            </a:r>
            <a:r>
              <a:rPr lang="en-US" dirty="0" smtClean="0"/>
              <a:t> nephropathy .</a:t>
            </a:r>
          </a:p>
          <a:p>
            <a:r>
              <a:rPr lang="en-US" dirty="0" err="1" smtClean="0"/>
              <a:t>Hypercalcemia</a:t>
            </a:r>
            <a:r>
              <a:rPr lang="en-US" dirty="0" smtClean="0"/>
              <a:t> /</a:t>
            </a:r>
            <a:r>
              <a:rPr lang="en-US" dirty="0" err="1" smtClean="0"/>
              <a:t>hyperuricemia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Infection .</a:t>
            </a:r>
          </a:p>
          <a:p>
            <a:r>
              <a:rPr lang="en-US" dirty="0" smtClean="0"/>
              <a:t>Dehydration .</a:t>
            </a:r>
          </a:p>
          <a:p>
            <a:r>
              <a:rPr lang="en-US" dirty="0" smtClean="0"/>
              <a:t>Medication …NSAID –induced nephropathy . </a:t>
            </a:r>
          </a:p>
          <a:p>
            <a:r>
              <a:rPr lang="en-US" dirty="0" smtClean="0"/>
              <a:t>Amyloidosis/and light chain disease . 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223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Management</a:t>
            </a:r>
            <a:r>
              <a:rPr lang="ar-IQ" dirty="0"/>
              <a:t/>
            </a:r>
            <a:br>
              <a:rPr lang="ar-IQ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1- </a:t>
            </a:r>
            <a:r>
              <a:rPr lang="en-US" dirty="0" smtClean="0"/>
              <a:t>MGUS ………….observation ?why </a:t>
            </a:r>
          </a:p>
          <a:p>
            <a:pPr marL="0" indent="0">
              <a:buNone/>
            </a:pPr>
            <a:r>
              <a:rPr lang="en-US" dirty="0" smtClean="0"/>
              <a:t>2-Asymptomatic (</a:t>
            </a:r>
            <a:r>
              <a:rPr lang="en-US" dirty="0" err="1" smtClean="0"/>
              <a:t>smouldering</a:t>
            </a:r>
            <a:r>
              <a:rPr lang="en-US" dirty="0" smtClean="0"/>
              <a:t> )</a:t>
            </a:r>
            <a:r>
              <a:rPr lang="en-US" dirty="0" err="1" smtClean="0"/>
              <a:t>myloma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…close observation ?why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/>
              <a:t>-asymptomatic but (plasma cells &gt;60%)…needs treatment.?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 smtClean="0"/>
              <a:t>-Symptomatic type always needs treatment :</a:t>
            </a:r>
          </a:p>
          <a:p>
            <a:pPr marL="0" indent="0">
              <a:buNone/>
            </a:pPr>
            <a:r>
              <a:rPr lang="en-US" dirty="0" smtClean="0"/>
              <a:t>Symptoms defined by </a:t>
            </a:r>
            <a:r>
              <a:rPr lang="en-US" dirty="0" smtClean="0">
                <a:solidFill>
                  <a:srgbClr val="FF0000"/>
                </a:solidFill>
              </a:rPr>
              <a:t>CRAB</a:t>
            </a:r>
            <a:r>
              <a:rPr lang="en-US" dirty="0" smtClean="0"/>
              <a:t> (</a:t>
            </a:r>
            <a:r>
              <a:rPr lang="en-US" dirty="0" err="1" smtClean="0"/>
              <a:t>hypercalcemia</a:t>
            </a:r>
            <a:r>
              <a:rPr lang="en-US" dirty="0" smtClean="0"/>
              <a:t> ,renal impairment , anemia , bone </a:t>
            </a:r>
            <a:r>
              <a:rPr lang="en-US" dirty="0" err="1" smtClean="0"/>
              <a:t>leasion</a:t>
            </a:r>
            <a:r>
              <a:rPr lang="en-US" dirty="0" smtClean="0"/>
              <a:t> ).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7159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HelveticaNeue-BoldCond"/>
              </a:rPr>
              <a:t>Multiple myeloma: </a:t>
            </a:r>
            <a:br>
              <a:rPr lang="en-US" b="1" dirty="0">
                <a:solidFill>
                  <a:srgbClr val="FF0000"/>
                </a:solidFill>
                <a:latin typeface="HelveticaNeue-BoldCond"/>
              </a:rPr>
            </a:b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Pathogenesis :</a:t>
            </a:r>
            <a:endParaRPr lang="en-US" b="1" dirty="0" smtClean="0">
              <a:latin typeface="HelveticaNeue-BoldCond"/>
            </a:endParaRPr>
          </a:p>
          <a:p>
            <a:r>
              <a:rPr lang="en-US" b="1" dirty="0" smtClean="0">
                <a:latin typeface="HelveticaNeue-BoldCond"/>
              </a:rPr>
              <a:t>This </a:t>
            </a:r>
            <a:r>
              <a:rPr lang="en-US" b="1" dirty="0">
                <a:latin typeface="HelveticaNeue-BoldCond"/>
              </a:rPr>
              <a:t>is a malignant proliferation of plasma cells. </a:t>
            </a:r>
            <a:endParaRPr lang="en-US" b="1" dirty="0" smtClean="0">
              <a:latin typeface="HelveticaNeue-BoldCond"/>
            </a:endParaRPr>
          </a:p>
          <a:p>
            <a:r>
              <a:rPr lang="en-US" b="1" dirty="0" smtClean="0">
                <a:latin typeface="HelveticaNeue-BoldCond"/>
              </a:rPr>
              <a:t>Normal plasma cells </a:t>
            </a:r>
            <a:r>
              <a:rPr lang="en-US" b="1" dirty="0">
                <a:latin typeface="HelveticaNeue-BoldCond"/>
              </a:rPr>
              <a:t>are derived from B cells and </a:t>
            </a:r>
            <a:r>
              <a:rPr lang="en-US" b="1" dirty="0" smtClean="0">
                <a:latin typeface="HelveticaNeue-BoldCond"/>
              </a:rPr>
              <a:t>produce </a:t>
            </a:r>
            <a:r>
              <a:rPr lang="en-US" b="1" dirty="0" err="1" smtClean="0">
                <a:latin typeface="HelveticaNeue-BoldCond"/>
              </a:rPr>
              <a:t>immunoglobulins</a:t>
            </a:r>
            <a:r>
              <a:rPr lang="en-US" b="1" dirty="0" smtClean="0">
                <a:latin typeface="HelveticaNeue-BoldCond"/>
              </a:rPr>
              <a:t> that </a:t>
            </a:r>
            <a:r>
              <a:rPr lang="en-US" b="1" dirty="0">
                <a:latin typeface="HelveticaNeue-BoldCond"/>
              </a:rPr>
              <a:t>contain heavy and light chains. </a:t>
            </a:r>
            <a:endParaRPr lang="en-US" b="1" dirty="0" smtClean="0">
              <a:latin typeface="HelveticaNeue-BoldCond"/>
            </a:endParaRPr>
          </a:p>
          <a:p>
            <a:endParaRPr lang="en-US" b="1" dirty="0">
              <a:latin typeface="HelveticaNeue-BoldCond"/>
            </a:endParaRPr>
          </a:p>
          <a:p>
            <a:r>
              <a:rPr lang="en-US" b="1" dirty="0" smtClean="0">
                <a:latin typeface="HelveticaNeue-BoldCond"/>
              </a:rPr>
              <a:t>Normal </a:t>
            </a:r>
            <a:r>
              <a:rPr lang="en-US" b="1" dirty="0" err="1" smtClean="0">
                <a:latin typeface="HelveticaNeue-BoldCond"/>
              </a:rPr>
              <a:t>immunoglobulins</a:t>
            </a:r>
            <a:r>
              <a:rPr lang="en-US" b="1" dirty="0" smtClean="0">
                <a:latin typeface="HelveticaNeue-BoldCond"/>
              </a:rPr>
              <a:t> are </a:t>
            </a:r>
            <a:r>
              <a:rPr lang="en-US" b="1" dirty="0">
                <a:latin typeface="HelveticaNeue-BoldCond"/>
              </a:rPr>
              <a:t>polyclonal, which means that a variety of heavy chains </a:t>
            </a:r>
            <a:r>
              <a:rPr lang="en-US" b="1" dirty="0" smtClean="0">
                <a:latin typeface="HelveticaNeue-BoldCond"/>
              </a:rPr>
              <a:t>are produced </a:t>
            </a:r>
            <a:r>
              <a:rPr lang="en-US" b="1" dirty="0">
                <a:latin typeface="HelveticaNeue-BoldCond"/>
              </a:rPr>
              <a:t>and each may be of kappa or lambda light chain </a:t>
            </a:r>
            <a:r>
              <a:rPr lang="en-US" b="1" dirty="0" smtClean="0">
                <a:latin typeface="HelveticaNeue-BoldCond"/>
              </a:rPr>
              <a:t>type.</a:t>
            </a:r>
            <a:endParaRPr lang="en-US" b="1" dirty="0">
              <a:latin typeface="HelveticaNeue-BoldCond"/>
            </a:endParaRPr>
          </a:p>
          <a:p>
            <a:endParaRPr lang="en-US" b="1" dirty="0" smtClean="0">
              <a:latin typeface="HelveticaNeue-BoldCond"/>
            </a:endParaRPr>
          </a:p>
          <a:p>
            <a:endParaRPr lang="en-US" b="1" dirty="0">
              <a:latin typeface="HelveticaNeue-BoldCond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80051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Immediate </a:t>
            </a:r>
            <a:r>
              <a:rPr lang="en-US" dirty="0" err="1" smtClean="0">
                <a:solidFill>
                  <a:srgbClr val="FF0000"/>
                </a:solidFill>
              </a:rPr>
              <a:t>support..nonspecific</a:t>
            </a:r>
            <a:r>
              <a:rPr lang="en-US" dirty="0" smtClean="0">
                <a:solidFill>
                  <a:srgbClr val="FF0000"/>
                </a:solidFill>
              </a:rPr>
              <a:t> treatment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High fluid intake to treat renal impairment and</a:t>
            </a:r>
          </a:p>
          <a:p>
            <a:pPr marL="0" indent="0">
              <a:buNone/>
            </a:pPr>
            <a:r>
              <a:rPr lang="en-US" sz="2800" dirty="0" smtClean="0"/>
              <a:t>    </a:t>
            </a:r>
            <a:r>
              <a:rPr lang="en-US" sz="2800" dirty="0" err="1" smtClean="0"/>
              <a:t>Hypercalcaemia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Analgesia for bone </a:t>
            </a:r>
            <a:r>
              <a:rPr lang="en-US" sz="2800" dirty="0" smtClean="0"/>
              <a:t>pain…try to avoid NSAID ?</a:t>
            </a:r>
          </a:p>
          <a:p>
            <a:r>
              <a:rPr lang="en-US" sz="2800" dirty="0" smtClean="0"/>
              <a:t>Antibiotics.</a:t>
            </a:r>
          </a:p>
          <a:p>
            <a:r>
              <a:rPr lang="en-US" sz="2800" dirty="0"/>
              <a:t>Bisphosphonates for </a:t>
            </a:r>
            <a:r>
              <a:rPr lang="en-US" sz="2800" dirty="0" err="1"/>
              <a:t>hypercalcaemia</a:t>
            </a:r>
            <a:r>
              <a:rPr lang="en-US" sz="2800" dirty="0"/>
              <a:t> and to delay </a:t>
            </a:r>
            <a:r>
              <a:rPr lang="en-US" sz="2800" dirty="0" smtClean="0"/>
              <a:t>other skeletal </a:t>
            </a:r>
            <a:r>
              <a:rPr lang="en-US" sz="2800" dirty="0"/>
              <a:t>related </a:t>
            </a:r>
            <a:r>
              <a:rPr lang="en-US" sz="2800" dirty="0" smtClean="0"/>
              <a:t>events.</a:t>
            </a:r>
          </a:p>
          <a:p>
            <a:r>
              <a:rPr lang="en-US" sz="2800" dirty="0" smtClean="0"/>
              <a:t>Calcitonin may be needed for rapid action 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Allopurinol to prevent </a:t>
            </a:r>
            <a:r>
              <a:rPr lang="en-US" sz="2800" dirty="0" err="1"/>
              <a:t>urate</a:t>
            </a:r>
            <a:r>
              <a:rPr lang="en-US" sz="2800" dirty="0"/>
              <a:t> </a:t>
            </a:r>
            <a:r>
              <a:rPr lang="en-US" sz="2800" dirty="0" smtClean="0"/>
              <a:t>nephropathy.</a:t>
            </a:r>
          </a:p>
          <a:p>
            <a:r>
              <a:rPr lang="en-US" sz="2800" dirty="0" err="1" smtClean="0"/>
              <a:t>Plasmapheresis</a:t>
            </a:r>
            <a:r>
              <a:rPr lang="en-US" sz="2800" dirty="0"/>
              <a:t>, if necessary, </a:t>
            </a:r>
            <a:r>
              <a:rPr lang="en-US" sz="2800" dirty="0" smtClean="0"/>
              <a:t>for </a:t>
            </a:r>
            <a:r>
              <a:rPr lang="en-US" sz="2800" dirty="0" err="1" smtClean="0"/>
              <a:t>hyperviscosity</a:t>
            </a:r>
            <a:r>
              <a:rPr lang="en-US" sz="2800" dirty="0" smtClean="0"/>
              <a:t>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208660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Specific treatment </a:t>
            </a:r>
            <a:r>
              <a:rPr lang="en-US" dirty="0" smtClean="0"/>
              <a:t>: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Combination of agents , many protocols:</a:t>
            </a:r>
          </a:p>
          <a:p>
            <a:endParaRPr lang="en-US" dirty="0" smtClean="0"/>
          </a:p>
          <a:p>
            <a:r>
              <a:rPr lang="en-US" dirty="0" smtClean="0"/>
              <a:t>Old age </a:t>
            </a:r>
            <a:r>
              <a:rPr lang="en-US" dirty="0" err="1" smtClean="0"/>
              <a:t>pt</a:t>
            </a:r>
            <a:r>
              <a:rPr lang="en-US" dirty="0" smtClean="0"/>
              <a:t>….</a:t>
            </a:r>
            <a:r>
              <a:rPr lang="en-US" dirty="0" err="1" smtClean="0"/>
              <a:t>melphalan-prdnisolon-thalidomid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Younger age ….</a:t>
            </a:r>
            <a:r>
              <a:rPr lang="en-US" dirty="0" err="1" smtClean="0"/>
              <a:t>velcade</a:t>
            </a:r>
            <a:r>
              <a:rPr lang="en-US" dirty="0" smtClean="0"/>
              <a:t> –</a:t>
            </a:r>
            <a:r>
              <a:rPr lang="en-US" dirty="0" err="1" smtClean="0"/>
              <a:t>dexamethazon</a:t>
            </a:r>
            <a:r>
              <a:rPr lang="en-US" dirty="0" smtClean="0"/>
              <a:t>-(</a:t>
            </a:r>
            <a:r>
              <a:rPr lang="en-US" dirty="0" err="1" smtClean="0"/>
              <a:t>endoxan</a:t>
            </a:r>
            <a:r>
              <a:rPr lang="en-US" dirty="0" smtClean="0"/>
              <a:t> or thalidomide).</a:t>
            </a:r>
          </a:p>
          <a:p>
            <a:r>
              <a:rPr lang="en-US" dirty="0" smtClean="0"/>
              <a:t>After that BMT is considered for transplant eligible pt., while Non transplant eligible will be kept on maintenance treatment.</a:t>
            </a:r>
          </a:p>
        </p:txBody>
      </p:sp>
    </p:spTree>
    <p:extLst>
      <p:ext uri="{BB962C8B-B14F-4D97-AF65-F5344CB8AC3E}">
        <p14:creationId xmlns:p14="http://schemas.microsoft.com/office/powerpoint/2010/main" val="3409720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Specific side effects of treatment </a:t>
            </a:r>
            <a:r>
              <a:rPr lang="en-US" dirty="0" smtClean="0"/>
              <a:t>: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Thalidomide /</a:t>
            </a:r>
            <a:r>
              <a:rPr lang="en-US" dirty="0" err="1" smtClean="0"/>
              <a:t>leolidomide</a:t>
            </a:r>
            <a:r>
              <a:rPr lang="en-US" dirty="0" smtClean="0"/>
              <a:t> …</a:t>
            </a:r>
            <a:r>
              <a:rPr lang="en-US" dirty="0" err="1" smtClean="0"/>
              <a:t>teratogenic</a:t>
            </a:r>
            <a:r>
              <a:rPr lang="en-US" dirty="0" smtClean="0"/>
              <a:t> agents and </a:t>
            </a:r>
            <a:r>
              <a:rPr lang="en-US" dirty="0" err="1" smtClean="0"/>
              <a:t>cytopenias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Velcade</a:t>
            </a:r>
            <a:r>
              <a:rPr lang="en-US" dirty="0" smtClean="0"/>
              <a:t> (</a:t>
            </a:r>
            <a:r>
              <a:rPr lang="en-US" dirty="0" err="1" smtClean="0"/>
              <a:t>bortizomib</a:t>
            </a:r>
            <a:r>
              <a:rPr lang="en-US" dirty="0" smtClean="0"/>
              <a:t> )…peripheral neuropathy.</a:t>
            </a:r>
          </a:p>
          <a:p>
            <a:endParaRPr lang="en-US" dirty="0"/>
          </a:p>
          <a:p>
            <a:r>
              <a:rPr lang="en-US" dirty="0" smtClean="0"/>
              <a:t>Steroid …many side effects (…)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17498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Prognosis:</a:t>
            </a:r>
            <a:endParaRPr lang="ar-IQ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 on the staging system at time of DX </a:t>
            </a:r>
          </a:p>
          <a:p>
            <a:endParaRPr lang="en-US" dirty="0"/>
          </a:p>
          <a:p>
            <a:r>
              <a:rPr lang="en-US" dirty="0" smtClean="0"/>
              <a:t>Stage 1(normal albumin and normal B2 </a:t>
            </a:r>
            <a:r>
              <a:rPr lang="en-US" dirty="0" err="1" smtClean="0"/>
              <a:t>microglobulin</a:t>
            </a:r>
            <a:r>
              <a:rPr lang="en-US" dirty="0" smtClean="0"/>
              <a:t> &lt;3.5mg /dl)…..median survival </a:t>
            </a:r>
            <a:r>
              <a:rPr lang="en-US" dirty="0" smtClean="0">
                <a:solidFill>
                  <a:srgbClr val="FF0000"/>
                </a:solidFill>
              </a:rPr>
              <a:t>62</a:t>
            </a:r>
            <a:r>
              <a:rPr lang="en-US" dirty="0" smtClean="0"/>
              <a:t> months .</a:t>
            </a:r>
          </a:p>
          <a:p>
            <a:endParaRPr lang="en-US" dirty="0"/>
          </a:p>
          <a:p>
            <a:r>
              <a:rPr lang="en-US" dirty="0" smtClean="0"/>
              <a:t>Stage 3(high B2 </a:t>
            </a:r>
            <a:r>
              <a:rPr lang="en-US" dirty="0" err="1" smtClean="0"/>
              <a:t>microglobulin</a:t>
            </a:r>
            <a:r>
              <a:rPr lang="en-US" dirty="0" smtClean="0"/>
              <a:t> &gt;3.5 mg /dl and low albumin )…</a:t>
            </a:r>
            <a:r>
              <a:rPr lang="en-US" dirty="0" smtClean="0">
                <a:solidFill>
                  <a:srgbClr val="FF0000"/>
                </a:solidFill>
              </a:rPr>
              <a:t>29</a:t>
            </a:r>
            <a:r>
              <a:rPr lang="en-US" dirty="0" smtClean="0"/>
              <a:t> months only 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58214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endParaRPr lang="en-US" sz="4800" b="1" i="1" dirty="0" smtClean="0">
              <a:solidFill>
                <a:srgbClr val="FFFF00"/>
              </a:solidFill>
            </a:endParaRPr>
          </a:p>
          <a:p>
            <a:endParaRPr lang="en-US" sz="4800" b="1" i="1" dirty="0">
              <a:solidFill>
                <a:srgbClr val="FFFF00"/>
              </a:solidFill>
            </a:endParaRPr>
          </a:p>
          <a:p>
            <a:r>
              <a:rPr lang="en-US" sz="4800" b="1" i="1" dirty="0" smtClean="0">
                <a:solidFill>
                  <a:srgbClr val="FFFF00"/>
                </a:solidFill>
              </a:rPr>
              <a:t>                  Thanks </a:t>
            </a:r>
            <a:endParaRPr lang="ar-IQ" sz="4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4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While in myeloma : </a:t>
            </a:r>
            <a:r>
              <a:rPr lang="en-US" dirty="0"/>
              <a:t>plasma cells produce immunoglobulin of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single </a:t>
            </a:r>
            <a:r>
              <a:rPr lang="en-US" dirty="0"/>
              <a:t>heavy and light chain, a monoclonal protein </a:t>
            </a:r>
            <a:r>
              <a:rPr lang="en-US" dirty="0" smtClean="0"/>
              <a:t>commonly referred </a:t>
            </a:r>
            <a:r>
              <a:rPr lang="en-US" dirty="0"/>
              <a:t>to as a </a:t>
            </a:r>
            <a:r>
              <a:rPr lang="en-US" dirty="0" err="1" smtClean="0"/>
              <a:t>paraprotein</a:t>
            </a:r>
            <a:r>
              <a:rPr lang="en-US" dirty="0"/>
              <a:t> </a:t>
            </a:r>
            <a:r>
              <a:rPr lang="en-US" dirty="0" smtClean="0"/>
              <a:t>or M protein .(different names)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most cases an excess of </a:t>
            </a:r>
            <a:r>
              <a:rPr lang="en-US" dirty="0" smtClean="0"/>
              <a:t>light chain </a:t>
            </a:r>
            <a:r>
              <a:rPr lang="en-US" dirty="0"/>
              <a:t>is produced, and in some cases </a:t>
            </a:r>
            <a:r>
              <a:rPr lang="en-US" dirty="0">
                <a:solidFill>
                  <a:srgbClr val="FF0000"/>
                </a:solidFill>
              </a:rPr>
              <a:t>only</a:t>
            </a:r>
            <a:r>
              <a:rPr lang="en-US" dirty="0"/>
              <a:t> light chain is produced; this appears in the urine as </a:t>
            </a:r>
            <a:r>
              <a:rPr lang="en-US" dirty="0" err="1"/>
              <a:t>Bence</a:t>
            </a:r>
            <a:r>
              <a:rPr lang="en-US" dirty="0"/>
              <a:t> Jones proteinuria and </a:t>
            </a:r>
            <a:r>
              <a:rPr lang="en-US" dirty="0" smtClean="0"/>
              <a:t>can be </a:t>
            </a:r>
            <a:r>
              <a:rPr lang="en-US" dirty="0"/>
              <a:t>measured in the urine or serum as free </a:t>
            </a:r>
            <a:r>
              <a:rPr lang="en-US"/>
              <a:t>light </a:t>
            </a:r>
            <a:r>
              <a:rPr lang="en-US" smtClean="0"/>
              <a:t>chain.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9189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609600"/>
            <a:ext cx="6942537" cy="582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0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Types of IG</a:t>
            </a:r>
            <a:endParaRPr lang="ar-IQ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7259286" cy="307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50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Etiology</a:t>
            </a:r>
            <a:r>
              <a:rPr lang="en-US" dirty="0" smtClean="0"/>
              <a:t> :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well known .</a:t>
            </a:r>
          </a:p>
          <a:p>
            <a:r>
              <a:rPr lang="en-US" dirty="0" err="1" smtClean="0"/>
              <a:t>Genitic</a:t>
            </a:r>
            <a:r>
              <a:rPr lang="en-US" dirty="0" smtClean="0"/>
              <a:t> factors plus </a:t>
            </a:r>
            <a:r>
              <a:rPr lang="en-US" dirty="0" err="1" smtClean="0"/>
              <a:t>enviromental</a:t>
            </a:r>
            <a:r>
              <a:rPr lang="en-US" dirty="0" smtClean="0"/>
              <a:t> factors may be involved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920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Pathology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malignant cells present in the bone marrow in large number on expense on the other bone marrow elements to result in different degrees of </a:t>
            </a:r>
            <a:r>
              <a:rPr lang="en-US" dirty="0" err="1" smtClean="0"/>
              <a:t>cytopenias</a:t>
            </a:r>
            <a:r>
              <a:rPr lang="en-US" dirty="0" smtClean="0"/>
              <a:t> and also secrete cytokines that cause lytic bone </a:t>
            </a:r>
            <a:r>
              <a:rPr lang="en-US" dirty="0" err="1" smtClean="0"/>
              <a:t>leasions</a:t>
            </a:r>
            <a:r>
              <a:rPr lang="en-US" dirty="0" smtClean="0"/>
              <a:t> with subsequent pathological fracture and </a:t>
            </a:r>
            <a:r>
              <a:rPr lang="en-US" dirty="0" err="1" smtClean="0"/>
              <a:t>hypercalcemia</a:t>
            </a:r>
            <a:r>
              <a:rPr lang="en-US" dirty="0" smtClean="0"/>
              <a:t> . </a:t>
            </a:r>
          </a:p>
          <a:p>
            <a:r>
              <a:rPr lang="en-US" dirty="0" smtClean="0"/>
              <a:t>The produced immunoglobulin is functionless </a:t>
            </a:r>
            <a:r>
              <a:rPr lang="en-US" dirty="0" err="1" smtClean="0"/>
              <a:t>inspight</a:t>
            </a:r>
            <a:r>
              <a:rPr lang="en-US" dirty="0" smtClean="0"/>
              <a:t> of being in large amount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immunoparesis</a:t>
            </a:r>
            <a:r>
              <a:rPr lang="en-US" dirty="0" smtClean="0">
                <a:solidFill>
                  <a:srgbClr val="FF0000"/>
                </a:solidFill>
              </a:rPr>
              <a:t> )</a:t>
            </a:r>
            <a:r>
              <a:rPr lang="en-US" dirty="0" smtClean="0"/>
              <a:t> to result in opportunistic infection by encapsulated microorganism . </a:t>
            </a:r>
          </a:p>
          <a:p>
            <a:r>
              <a:rPr lang="en-US" dirty="0" err="1" smtClean="0"/>
              <a:t>Hypercalcemia</a:t>
            </a:r>
            <a:r>
              <a:rPr lang="en-US" dirty="0" smtClean="0"/>
              <a:t> can cause renal impairment 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4469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Pathology 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468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Natural history </a:t>
            </a:r>
            <a:endParaRPr lang="ar-IQ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27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549</Words>
  <Application>Microsoft Office PowerPoint</Application>
  <PresentationFormat>On-screen Show (4:3)</PresentationFormat>
  <Paragraphs>77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Multiple myeloma:  </vt:lpstr>
      <vt:lpstr>PowerPoint Presentation</vt:lpstr>
      <vt:lpstr>PowerPoint Presentation</vt:lpstr>
      <vt:lpstr>Types of IG</vt:lpstr>
      <vt:lpstr>Etiology : </vt:lpstr>
      <vt:lpstr>Pathology.</vt:lpstr>
      <vt:lpstr>Pathology </vt:lpstr>
      <vt:lpstr>PowerPoint Presentation</vt:lpstr>
      <vt:lpstr>PowerPoint Presentation</vt:lpstr>
      <vt:lpstr>PowerPoint Presentation</vt:lpstr>
      <vt:lpstr>Clinical features</vt:lpstr>
      <vt:lpstr>PowerPoint Presentation</vt:lpstr>
      <vt:lpstr>Diagnosis: </vt:lpstr>
      <vt:lpstr>PowerPoint Presentation</vt:lpstr>
      <vt:lpstr>PowerPoint Presentation</vt:lpstr>
      <vt:lpstr>M- protein </vt:lpstr>
      <vt:lpstr>Why renal failure : </vt:lpstr>
      <vt:lpstr>Management </vt:lpstr>
      <vt:lpstr>Immediate support..nonspecific treatment</vt:lpstr>
      <vt:lpstr>Specific treatment : </vt:lpstr>
      <vt:lpstr>Specific side effects of treatment : </vt:lpstr>
      <vt:lpstr>Prognosis: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8.1</dc:creator>
  <cp:lastModifiedBy>Maher</cp:lastModifiedBy>
  <cp:revision>26</cp:revision>
  <dcterms:created xsi:type="dcterms:W3CDTF">2006-08-16T00:00:00Z</dcterms:created>
  <dcterms:modified xsi:type="dcterms:W3CDTF">2021-03-14T21:59:26Z</dcterms:modified>
</cp:coreProperties>
</file>